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lekha gade" initials="sg" lastIdx="1" clrIdx="0">
    <p:extLst>
      <p:ext uri="{19B8F6BF-5375-455C-9EA6-DF929625EA0E}">
        <p15:presenceInfo xmlns:p15="http://schemas.microsoft.com/office/powerpoint/2012/main" userId="9efcb806796da2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0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8-31T04:45:32.964"/>
    </inkml:context>
    <inkml:brush xml:id="br0">
      <inkml:brushProperty name="width" value="0.05292" units="cm"/>
      <inkml:brushProperty name="height" value="0.05292" units="cm"/>
      <inkml:brushProperty name="color" value="#FF0000"/>
    </inkml:brush>
  </inkml:definitions>
  <inkml:trace contextRef="#ctx0" brushRef="#br0">4180 6791 0</inkml:trace>
  <inkml:trace contextRef="#ctx0" brushRef="#br0" timeOffset="21331.51">10231 5539 0</inkml:trace>
  <inkml:trace contextRef="#ctx0" brushRef="#br0" timeOffset="21507.78">10231 5539 0</inkml:trace>
  <inkml:trace contextRef="#ctx0" brushRef="#br0" timeOffset="21724.92">10231 5539 0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9/1/2020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A081-0A60-490C-8C4C-F0B2BD12E838}"/>
              </a:ext>
            </a:extLst>
          </p:cNvPr>
          <p:cNvSpPr>
            <a:spLocks noGrp="1"/>
          </p:cNvSpPr>
          <p:nvPr>
            <p:ph type="ctrTitle"/>
          </p:nvPr>
        </p:nvSpPr>
        <p:spPr>
          <a:xfrm>
            <a:off x="1370693" y="127222"/>
            <a:ext cx="9440034" cy="747421"/>
          </a:xfrm>
        </p:spPr>
        <p:txBody>
          <a:bodyPr>
            <a:normAutofit fontScale="90000"/>
          </a:bodyPr>
          <a:lstStyle/>
          <a:p>
            <a:r>
              <a:rPr lang="en-IN" dirty="0"/>
              <a:t>Garbage Classification</a:t>
            </a:r>
          </a:p>
        </p:txBody>
      </p:sp>
      <p:sp>
        <p:nvSpPr>
          <p:cNvPr id="3" name="Subtitle 2">
            <a:extLst>
              <a:ext uri="{FF2B5EF4-FFF2-40B4-BE49-F238E27FC236}">
                <a16:creationId xmlns:a16="http://schemas.microsoft.com/office/drawing/2014/main" id="{0A4DB2B8-EF28-4350-98B7-139C62C964DD}"/>
              </a:ext>
            </a:extLst>
          </p:cNvPr>
          <p:cNvSpPr>
            <a:spLocks noGrp="1"/>
          </p:cNvSpPr>
          <p:nvPr>
            <p:ph type="subTitle" idx="1"/>
          </p:nvPr>
        </p:nvSpPr>
        <p:spPr>
          <a:xfrm>
            <a:off x="1370693" y="874643"/>
            <a:ext cx="9440034" cy="890547"/>
          </a:xfrm>
        </p:spPr>
        <p:txBody>
          <a:bodyPr/>
          <a:lstStyle/>
          <a:p>
            <a:r>
              <a:rPr lang="en-IN" dirty="0"/>
              <a:t>Using MachineLearning</a:t>
            </a:r>
          </a:p>
          <a:p>
            <a:r>
              <a:rPr lang="en-IN" dirty="0"/>
              <a:t>(Convolution Neural Networks)</a:t>
            </a:r>
          </a:p>
        </p:txBody>
      </p:sp>
      <p:pic>
        <p:nvPicPr>
          <p:cNvPr id="1028" name="Picture 4" descr="Beijing implements stricter garbage classification with fines, bans on  disposable products - Global Times">
            <a:extLst>
              <a:ext uri="{FF2B5EF4-FFF2-40B4-BE49-F238E27FC236}">
                <a16:creationId xmlns:a16="http://schemas.microsoft.com/office/drawing/2014/main" id="{6A35DCA3-3051-4740-A83A-2D752AAE2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79" y="2035534"/>
            <a:ext cx="5192450" cy="3856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4 Hrs Hackathon @ Kakinada Institute of Engineering &amp; Technology">
            <a:extLst>
              <a:ext uri="{FF2B5EF4-FFF2-40B4-BE49-F238E27FC236}">
                <a16:creationId xmlns:a16="http://schemas.microsoft.com/office/drawing/2014/main" id="{CEA80922-CFA5-4436-AA56-F6260F74B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705" y="4502222"/>
            <a:ext cx="2095500" cy="971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F0CB08-781E-4DBF-8368-6731F66CF265}"/>
              </a:ext>
            </a:extLst>
          </p:cNvPr>
          <p:cNvSpPr txBox="1"/>
          <p:nvPr/>
        </p:nvSpPr>
        <p:spPr>
          <a:xfrm rot="10800000" flipV="1">
            <a:off x="6639335" y="5522584"/>
            <a:ext cx="5287620" cy="369332"/>
          </a:xfrm>
          <a:prstGeom prst="rect">
            <a:avLst/>
          </a:prstGeom>
          <a:noFill/>
        </p:spPr>
        <p:txBody>
          <a:bodyPr wrap="square">
            <a:spAutoFit/>
          </a:bodyPr>
          <a:lstStyle/>
          <a:p>
            <a:r>
              <a:rPr lang="en-IN" dirty="0"/>
              <a:t>Smart Bridge-Remote Summer Internship Program</a:t>
            </a:r>
          </a:p>
        </p:txBody>
      </p:sp>
    </p:spTree>
    <p:extLst>
      <p:ext uri="{BB962C8B-B14F-4D97-AF65-F5344CB8AC3E}">
        <p14:creationId xmlns:p14="http://schemas.microsoft.com/office/powerpoint/2010/main" val="2266323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F192-F65A-4478-9578-CC411B526876}"/>
              </a:ext>
            </a:extLst>
          </p:cNvPr>
          <p:cNvSpPr>
            <a:spLocks noGrp="1"/>
          </p:cNvSpPr>
          <p:nvPr>
            <p:ph type="title"/>
          </p:nvPr>
        </p:nvSpPr>
        <p:spPr>
          <a:xfrm>
            <a:off x="913795" y="166977"/>
            <a:ext cx="10353762" cy="899823"/>
          </a:xfrm>
        </p:spPr>
        <p:txBody>
          <a:bodyPr/>
          <a:lstStyle/>
          <a:p>
            <a:r>
              <a:rPr lang="en-IN" dirty="0"/>
              <a:t>ADVANTAGES AND DISADVANTAGES</a:t>
            </a:r>
          </a:p>
        </p:txBody>
      </p:sp>
      <p:sp>
        <p:nvSpPr>
          <p:cNvPr id="3" name="Content Placeholder 2">
            <a:extLst>
              <a:ext uri="{FF2B5EF4-FFF2-40B4-BE49-F238E27FC236}">
                <a16:creationId xmlns:a16="http://schemas.microsoft.com/office/drawing/2014/main" id="{5079FF3E-F293-4FA2-8BB2-BA702F3A15B8}"/>
              </a:ext>
            </a:extLst>
          </p:cNvPr>
          <p:cNvSpPr>
            <a:spLocks noGrp="1"/>
          </p:cNvSpPr>
          <p:nvPr>
            <p:ph idx="1"/>
          </p:nvPr>
        </p:nvSpPr>
        <p:spPr>
          <a:xfrm>
            <a:off x="63610" y="938254"/>
            <a:ext cx="11203947" cy="4852947"/>
          </a:xfrm>
        </p:spPr>
        <p:txBody>
          <a:bodyPr/>
          <a:lstStyle/>
          <a:p>
            <a:r>
              <a:rPr lang="en-IN" dirty="0">
                <a:solidFill>
                  <a:schemeClr val="accent2">
                    <a:lumMod val="50000"/>
                  </a:schemeClr>
                </a:solidFill>
              </a:rPr>
              <a:t> Advantages:</a:t>
            </a:r>
          </a:p>
          <a:p>
            <a:pPr marL="36900" indent="0">
              <a:buNone/>
            </a:pPr>
            <a:r>
              <a:rPr lang="en-IN" dirty="0">
                <a:solidFill>
                  <a:schemeClr val="accent2">
                    <a:lumMod val="50000"/>
                  </a:schemeClr>
                </a:solidFill>
              </a:rPr>
              <a:t>            </a:t>
            </a:r>
            <a:r>
              <a:rPr lang="en-IN" dirty="0">
                <a:solidFill>
                  <a:schemeClr val="accent1"/>
                </a:solidFill>
              </a:rPr>
              <a:t>The main advantage of CNN compared to its pre decessors is that it automatically detects the import features without any human supervision, for example given many pictures of cats and dogs, it can learn the key features for both classes by itself.</a:t>
            </a:r>
          </a:p>
          <a:p>
            <a:r>
              <a:rPr lang="en-IN" dirty="0">
                <a:solidFill>
                  <a:schemeClr val="accent2">
                    <a:lumMod val="50000"/>
                  </a:schemeClr>
                </a:solidFill>
              </a:rPr>
              <a:t> Disadvantages</a:t>
            </a:r>
          </a:p>
          <a:p>
            <a:pPr marL="36900" indent="0">
              <a:buNone/>
            </a:pPr>
            <a:r>
              <a:rPr lang="en-IN" dirty="0">
                <a:solidFill>
                  <a:schemeClr val="accent2">
                    <a:lumMod val="50000"/>
                  </a:schemeClr>
                </a:solidFill>
              </a:rPr>
              <a:t>                </a:t>
            </a:r>
            <a:r>
              <a:rPr lang="en-IN" dirty="0">
                <a:solidFill>
                  <a:schemeClr val="accent1"/>
                </a:solidFill>
              </a:rPr>
              <a:t>*CNN not encode the position and orientation of object.</a:t>
            </a:r>
          </a:p>
          <a:p>
            <a:pPr marL="36900" indent="0">
              <a:buNone/>
            </a:pPr>
            <a:r>
              <a:rPr lang="en-IN" dirty="0">
                <a:solidFill>
                  <a:schemeClr val="accent1"/>
                </a:solidFill>
              </a:rPr>
              <a:t>                * Lack of ability to be specially invalid                   </a:t>
            </a:r>
          </a:p>
        </p:txBody>
      </p:sp>
    </p:spTree>
    <p:extLst>
      <p:ext uri="{BB962C8B-B14F-4D97-AF65-F5344CB8AC3E}">
        <p14:creationId xmlns:p14="http://schemas.microsoft.com/office/powerpoint/2010/main" val="413815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29E3-FCFF-4D87-99B7-5C91A058A79E}"/>
              </a:ext>
            </a:extLst>
          </p:cNvPr>
          <p:cNvSpPr>
            <a:spLocks noGrp="1"/>
          </p:cNvSpPr>
          <p:nvPr>
            <p:ph type="title"/>
          </p:nvPr>
        </p:nvSpPr>
        <p:spPr>
          <a:xfrm>
            <a:off x="913795" y="222637"/>
            <a:ext cx="10353762" cy="985961"/>
          </a:xfrm>
        </p:spPr>
        <p:txBody>
          <a:bodyPr/>
          <a:lstStyle/>
          <a:p>
            <a:r>
              <a:rPr lang="en-IN" dirty="0"/>
              <a:t>BLOCK DIAGRAM</a:t>
            </a:r>
          </a:p>
        </p:txBody>
      </p:sp>
      <p:pic>
        <p:nvPicPr>
          <p:cNvPr id="1026" name="Picture 2" descr="Brain Tumor Classification Using Convolutional Neural Networks | Biomedical  and Pharmacology Journal">
            <a:extLst>
              <a:ext uri="{FF2B5EF4-FFF2-40B4-BE49-F238E27FC236}">
                <a16:creationId xmlns:a16="http://schemas.microsoft.com/office/drawing/2014/main" id="{5F6621FA-49C0-42BD-B1B2-B003245A37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5920" y="1383527"/>
            <a:ext cx="9414344" cy="523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46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406B-9054-46BC-A545-8DD18A81D772}"/>
              </a:ext>
            </a:extLst>
          </p:cNvPr>
          <p:cNvSpPr>
            <a:spLocks noGrp="1"/>
          </p:cNvSpPr>
          <p:nvPr>
            <p:ph type="title"/>
          </p:nvPr>
        </p:nvSpPr>
        <p:spPr>
          <a:xfrm>
            <a:off x="913795" y="87464"/>
            <a:ext cx="10353762" cy="795131"/>
          </a:xfrm>
        </p:spPr>
        <p:txBody>
          <a:bodyPr/>
          <a:lstStyle/>
          <a:p>
            <a:r>
              <a:rPr lang="en-IN" dirty="0"/>
              <a:t>RESULT</a:t>
            </a:r>
          </a:p>
        </p:txBody>
      </p:sp>
      <p:sp>
        <p:nvSpPr>
          <p:cNvPr id="3" name="Content Placeholder 2">
            <a:extLst>
              <a:ext uri="{FF2B5EF4-FFF2-40B4-BE49-F238E27FC236}">
                <a16:creationId xmlns:a16="http://schemas.microsoft.com/office/drawing/2014/main" id="{EBB7D95B-7AC4-4C1C-9FDA-9288462AADEB}"/>
              </a:ext>
            </a:extLst>
          </p:cNvPr>
          <p:cNvSpPr>
            <a:spLocks noGrp="1"/>
          </p:cNvSpPr>
          <p:nvPr>
            <p:ph idx="1"/>
          </p:nvPr>
        </p:nvSpPr>
        <p:spPr>
          <a:xfrm>
            <a:off x="286247" y="787179"/>
            <a:ext cx="10938903" cy="4606457"/>
          </a:xfrm>
        </p:spPr>
        <p:txBody>
          <a:bodyPr/>
          <a:lstStyle/>
          <a:p>
            <a:pPr marL="36900" indent="0">
              <a:buNone/>
            </a:pPr>
            <a:r>
              <a:rPr lang="en-IN" dirty="0"/>
              <a:t>This model detected where the given image is </a:t>
            </a:r>
          </a:p>
          <a:p>
            <a:r>
              <a:rPr lang="en-IN" dirty="0"/>
              <a:t>Plastic</a:t>
            </a:r>
          </a:p>
          <a:p>
            <a:r>
              <a:rPr lang="en-IN" dirty="0"/>
              <a:t>Glass</a:t>
            </a:r>
          </a:p>
          <a:p>
            <a:r>
              <a:rPr lang="en-IN" dirty="0"/>
              <a:t>Paper</a:t>
            </a:r>
          </a:p>
          <a:p>
            <a:r>
              <a:rPr lang="en-IN" dirty="0"/>
              <a:t>Cardboard</a:t>
            </a:r>
          </a:p>
          <a:p>
            <a:r>
              <a:rPr lang="en-IN" dirty="0"/>
              <a:t>Trash</a:t>
            </a:r>
          </a:p>
        </p:txBody>
      </p:sp>
      <p:pic>
        <p:nvPicPr>
          <p:cNvPr id="5" name="Picture 4">
            <a:extLst>
              <a:ext uri="{FF2B5EF4-FFF2-40B4-BE49-F238E27FC236}">
                <a16:creationId xmlns:a16="http://schemas.microsoft.com/office/drawing/2014/main" id="{146B7E36-347A-4C2E-ACAB-5CAB78623439}"/>
              </a:ext>
            </a:extLst>
          </p:cNvPr>
          <p:cNvPicPr>
            <a:picLocks noChangeAspect="1"/>
          </p:cNvPicPr>
          <p:nvPr/>
        </p:nvPicPr>
        <p:blipFill>
          <a:blip r:embed="rId2"/>
          <a:stretch>
            <a:fillRect/>
          </a:stretch>
        </p:blipFill>
        <p:spPr>
          <a:xfrm>
            <a:off x="3477370" y="1526650"/>
            <a:ext cx="3392557" cy="1526651"/>
          </a:xfrm>
          <a:prstGeom prst="rect">
            <a:avLst/>
          </a:prstGeom>
        </p:spPr>
      </p:pic>
      <p:pic>
        <p:nvPicPr>
          <p:cNvPr id="7" name="Picture 6">
            <a:extLst>
              <a:ext uri="{FF2B5EF4-FFF2-40B4-BE49-F238E27FC236}">
                <a16:creationId xmlns:a16="http://schemas.microsoft.com/office/drawing/2014/main" id="{7E9FF70A-C4B9-48EE-B6DE-E69A97704E1F}"/>
              </a:ext>
            </a:extLst>
          </p:cNvPr>
          <p:cNvPicPr>
            <a:picLocks noChangeAspect="1"/>
          </p:cNvPicPr>
          <p:nvPr/>
        </p:nvPicPr>
        <p:blipFill>
          <a:blip r:embed="rId3"/>
          <a:stretch>
            <a:fillRect/>
          </a:stretch>
        </p:blipFill>
        <p:spPr>
          <a:xfrm>
            <a:off x="7005100" y="1526650"/>
            <a:ext cx="3729162" cy="1526651"/>
          </a:xfrm>
          <a:prstGeom prst="rect">
            <a:avLst/>
          </a:prstGeom>
        </p:spPr>
      </p:pic>
      <p:pic>
        <p:nvPicPr>
          <p:cNvPr id="9" name="Picture 8">
            <a:extLst>
              <a:ext uri="{FF2B5EF4-FFF2-40B4-BE49-F238E27FC236}">
                <a16:creationId xmlns:a16="http://schemas.microsoft.com/office/drawing/2014/main" id="{41025B87-0DDF-4D9A-A43C-272F7BB77C40}"/>
              </a:ext>
            </a:extLst>
          </p:cNvPr>
          <p:cNvPicPr>
            <a:picLocks noChangeAspect="1"/>
          </p:cNvPicPr>
          <p:nvPr/>
        </p:nvPicPr>
        <p:blipFill>
          <a:blip r:embed="rId4"/>
          <a:stretch>
            <a:fillRect/>
          </a:stretch>
        </p:blipFill>
        <p:spPr>
          <a:xfrm>
            <a:off x="3387255" y="3244132"/>
            <a:ext cx="3482671" cy="1717482"/>
          </a:xfrm>
          <a:prstGeom prst="rect">
            <a:avLst/>
          </a:prstGeom>
        </p:spPr>
      </p:pic>
      <p:pic>
        <p:nvPicPr>
          <p:cNvPr id="11" name="Picture 10">
            <a:extLst>
              <a:ext uri="{FF2B5EF4-FFF2-40B4-BE49-F238E27FC236}">
                <a16:creationId xmlns:a16="http://schemas.microsoft.com/office/drawing/2014/main" id="{09BE5563-B030-4442-BA4F-E99122E4FFD0}"/>
              </a:ext>
            </a:extLst>
          </p:cNvPr>
          <p:cNvPicPr>
            <a:picLocks noChangeAspect="1"/>
          </p:cNvPicPr>
          <p:nvPr/>
        </p:nvPicPr>
        <p:blipFill>
          <a:blip r:embed="rId5"/>
          <a:stretch>
            <a:fillRect/>
          </a:stretch>
        </p:blipFill>
        <p:spPr>
          <a:xfrm>
            <a:off x="7005100" y="3244130"/>
            <a:ext cx="3729162" cy="1717483"/>
          </a:xfrm>
          <a:prstGeom prst="rect">
            <a:avLst/>
          </a:prstGeom>
        </p:spPr>
      </p:pic>
      <p:pic>
        <p:nvPicPr>
          <p:cNvPr id="13" name="Picture 12">
            <a:extLst>
              <a:ext uri="{FF2B5EF4-FFF2-40B4-BE49-F238E27FC236}">
                <a16:creationId xmlns:a16="http://schemas.microsoft.com/office/drawing/2014/main" id="{712F41C3-96C9-46EB-B129-7079A6C9BD1D}"/>
              </a:ext>
            </a:extLst>
          </p:cNvPr>
          <p:cNvPicPr>
            <a:picLocks noChangeAspect="1"/>
          </p:cNvPicPr>
          <p:nvPr/>
        </p:nvPicPr>
        <p:blipFill>
          <a:blip r:embed="rId6"/>
          <a:stretch>
            <a:fillRect/>
          </a:stretch>
        </p:blipFill>
        <p:spPr>
          <a:xfrm>
            <a:off x="3387255" y="5152442"/>
            <a:ext cx="3538332" cy="1618094"/>
          </a:xfrm>
          <a:prstGeom prst="rect">
            <a:avLst/>
          </a:prstGeom>
        </p:spPr>
      </p:pic>
      <p:pic>
        <p:nvPicPr>
          <p:cNvPr id="15" name="Picture 14">
            <a:extLst>
              <a:ext uri="{FF2B5EF4-FFF2-40B4-BE49-F238E27FC236}">
                <a16:creationId xmlns:a16="http://schemas.microsoft.com/office/drawing/2014/main" id="{C90A34EB-F6F8-40E5-9289-3456C1A4EF83}"/>
              </a:ext>
            </a:extLst>
          </p:cNvPr>
          <p:cNvPicPr>
            <a:picLocks noChangeAspect="1"/>
          </p:cNvPicPr>
          <p:nvPr/>
        </p:nvPicPr>
        <p:blipFill>
          <a:blip r:embed="rId7"/>
          <a:stretch>
            <a:fillRect/>
          </a:stretch>
        </p:blipFill>
        <p:spPr>
          <a:xfrm>
            <a:off x="7005099" y="5152442"/>
            <a:ext cx="3729162" cy="1618094"/>
          </a:xfrm>
          <a:prstGeom prst="rect">
            <a:avLst/>
          </a:prstGeom>
        </p:spPr>
      </p:pic>
    </p:spTree>
    <p:extLst>
      <p:ext uri="{BB962C8B-B14F-4D97-AF65-F5344CB8AC3E}">
        <p14:creationId xmlns:p14="http://schemas.microsoft.com/office/powerpoint/2010/main" val="2809485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4759-34FA-4CCB-B07D-77051D3E9541}"/>
              </a:ext>
            </a:extLst>
          </p:cNvPr>
          <p:cNvSpPr>
            <a:spLocks noGrp="1"/>
          </p:cNvSpPr>
          <p:nvPr>
            <p:ph type="title"/>
          </p:nvPr>
        </p:nvSpPr>
        <p:spPr>
          <a:xfrm>
            <a:off x="913795" y="111318"/>
            <a:ext cx="10353762" cy="955482"/>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3322A0C8-860A-41BA-AB33-68E4E40BF8E0}"/>
              </a:ext>
            </a:extLst>
          </p:cNvPr>
          <p:cNvSpPr>
            <a:spLocks noGrp="1"/>
          </p:cNvSpPr>
          <p:nvPr>
            <p:ph idx="1"/>
          </p:nvPr>
        </p:nvSpPr>
        <p:spPr>
          <a:xfrm>
            <a:off x="174929" y="1661823"/>
            <a:ext cx="11903102" cy="3093057"/>
          </a:xfrm>
        </p:spPr>
        <p:txBody>
          <a:bodyPr/>
          <a:lstStyle/>
          <a:p>
            <a:pPr marL="36900" indent="0">
              <a:buNone/>
            </a:pPr>
            <a:r>
              <a:rPr lang="en-IN" dirty="0">
                <a:solidFill>
                  <a:schemeClr val="accent1"/>
                </a:solidFill>
              </a:rPr>
              <a:t>Making use of this prior computer technology, we have successfully found an algorithm to be trained to be identify the image and developed a process classify and sort trash into different categories such as metallic wastes,  non magnetic metallic wastes, paper wastes and recyclable plastic wastes.</a:t>
            </a:r>
          </a:p>
          <a:p>
            <a:pPr marL="36900" indent="0">
              <a:buNone/>
            </a:pPr>
            <a:r>
              <a:rPr lang="en-IN" dirty="0">
                <a:solidFill>
                  <a:schemeClr val="accent1"/>
                </a:solidFill>
              </a:rPr>
              <a:t>              </a:t>
            </a:r>
          </a:p>
          <a:p>
            <a:pPr marL="36900" indent="0">
              <a:buNone/>
            </a:pPr>
            <a:r>
              <a:rPr lang="en-IN" dirty="0">
                <a:solidFill>
                  <a:schemeClr val="accent1"/>
                </a:solidFill>
              </a:rPr>
              <a:t>                    As future work ,a comparison with other classification algorithms will be performed in order to validate the current scheme or improve it.In addition , we consider changing the processor to another one with a higher computing capacity to be able to implement more complex computer vision algorithms.</a:t>
            </a:r>
          </a:p>
        </p:txBody>
      </p:sp>
    </p:spTree>
    <p:extLst>
      <p:ext uri="{BB962C8B-B14F-4D97-AF65-F5344CB8AC3E}">
        <p14:creationId xmlns:p14="http://schemas.microsoft.com/office/powerpoint/2010/main" val="357470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C3DDA-76AC-40DC-A2AA-5E08E3E533A5}"/>
              </a:ext>
            </a:extLst>
          </p:cNvPr>
          <p:cNvSpPr>
            <a:spLocks noGrp="1"/>
          </p:cNvSpPr>
          <p:nvPr>
            <p:ph type="title"/>
          </p:nvPr>
        </p:nvSpPr>
        <p:spPr>
          <a:xfrm>
            <a:off x="913795" y="2449002"/>
            <a:ext cx="10353762" cy="2586162"/>
          </a:xfrm>
        </p:spPr>
        <p:style>
          <a:lnRef idx="1">
            <a:schemeClr val="accent4"/>
          </a:lnRef>
          <a:fillRef idx="2">
            <a:schemeClr val="accent4"/>
          </a:fillRef>
          <a:effectRef idx="1">
            <a:schemeClr val="accent4"/>
          </a:effectRef>
          <a:fontRef idx="minor">
            <a:schemeClr val="dk1"/>
          </a:fontRef>
        </p:style>
        <p:txBody>
          <a:bodyPr/>
          <a:lstStyle/>
          <a:p>
            <a:r>
              <a:rPr lang="en-IN" u="sng" dirty="0"/>
              <a:t>THANK YOU</a:t>
            </a:r>
          </a:p>
        </p:txBody>
      </p:sp>
    </p:spTree>
    <p:extLst>
      <p:ext uri="{BB962C8B-B14F-4D97-AF65-F5344CB8AC3E}">
        <p14:creationId xmlns:p14="http://schemas.microsoft.com/office/powerpoint/2010/main" val="6174116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067E-7230-4E03-A82E-0D5757A94646}"/>
              </a:ext>
            </a:extLst>
          </p:cNvPr>
          <p:cNvSpPr>
            <a:spLocks noGrp="1"/>
          </p:cNvSpPr>
          <p:nvPr>
            <p:ph type="title"/>
          </p:nvPr>
        </p:nvSpPr>
        <p:spPr>
          <a:xfrm>
            <a:off x="913795" y="55659"/>
            <a:ext cx="10353762" cy="1011141"/>
          </a:xfrm>
        </p:spPr>
        <p:txBody>
          <a:bodyPr/>
          <a:lstStyle/>
          <a:p>
            <a:r>
              <a:rPr lang="en-IN" dirty="0"/>
              <a:t>TEAM-20</a:t>
            </a:r>
          </a:p>
        </p:txBody>
      </p:sp>
      <p:sp>
        <p:nvSpPr>
          <p:cNvPr id="3" name="Content Placeholder 2">
            <a:extLst>
              <a:ext uri="{FF2B5EF4-FFF2-40B4-BE49-F238E27FC236}">
                <a16:creationId xmlns:a16="http://schemas.microsoft.com/office/drawing/2014/main" id="{355B6ABD-73E1-48FA-941E-1CA4B193C116}"/>
              </a:ext>
            </a:extLst>
          </p:cNvPr>
          <p:cNvSpPr>
            <a:spLocks noGrp="1"/>
          </p:cNvSpPr>
          <p:nvPr>
            <p:ph idx="1"/>
          </p:nvPr>
        </p:nvSpPr>
        <p:spPr>
          <a:xfrm>
            <a:off x="913795" y="1256307"/>
            <a:ext cx="10353762" cy="2496710"/>
          </a:xfrm>
        </p:spPr>
        <p:txBody>
          <a:bodyPr>
            <a:normAutofit/>
          </a:bodyPr>
          <a:lstStyle/>
          <a:p>
            <a:r>
              <a:rPr lang="en-IN" dirty="0"/>
              <a:t>SRIMINNU SURA                             17UK1A05H8</a:t>
            </a:r>
          </a:p>
          <a:p>
            <a:r>
              <a:rPr lang="en-IN" dirty="0"/>
              <a:t>SRILEKHA GADE                            17UK1A05E7</a:t>
            </a:r>
          </a:p>
          <a:p>
            <a:r>
              <a:rPr lang="en-IN" dirty="0"/>
              <a:t>DHARANI DAMERAGIDDA         17UK1A05F7</a:t>
            </a:r>
          </a:p>
          <a:p>
            <a:r>
              <a:rPr lang="en-IN" dirty="0"/>
              <a:t>PERUGU MOHAN                            17UK1A05J4</a:t>
            </a:r>
          </a:p>
          <a:p>
            <a:r>
              <a:rPr lang="en-IN" dirty="0"/>
              <a:t>Under the guidance  of                          ILANNA</a:t>
            </a:r>
          </a:p>
          <a:p>
            <a:pPr marL="36900" indent="0">
              <a:buNone/>
            </a:pPr>
            <a:endParaRPr lang="en-IN" dirty="0"/>
          </a:p>
        </p:txBody>
      </p:sp>
      <p:sp>
        <p:nvSpPr>
          <p:cNvPr id="11" name="TextBox 10">
            <a:extLst>
              <a:ext uri="{FF2B5EF4-FFF2-40B4-BE49-F238E27FC236}">
                <a16:creationId xmlns:a16="http://schemas.microsoft.com/office/drawing/2014/main" id="{58CCE08F-FE31-467C-939E-F7C0055411C2}"/>
              </a:ext>
            </a:extLst>
          </p:cNvPr>
          <p:cNvSpPr txBox="1"/>
          <p:nvPr/>
        </p:nvSpPr>
        <p:spPr>
          <a:xfrm>
            <a:off x="3522428" y="4110824"/>
            <a:ext cx="5868062" cy="110799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6600" dirty="0"/>
              <a:t>TECH ARMY</a:t>
            </a:r>
          </a:p>
        </p:txBody>
      </p:sp>
    </p:spTree>
    <p:extLst>
      <p:ext uri="{BB962C8B-B14F-4D97-AF65-F5344CB8AC3E}">
        <p14:creationId xmlns:p14="http://schemas.microsoft.com/office/powerpoint/2010/main" val="4239873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2AD7-1EC5-4885-8AB5-C458821A89C7}"/>
              </a:ext>
            </a:extLst>
          </p:cNvPr>
          <p:cNvSpPr>
            <a:spLocks noGrp="1"/>
          </p:cNvSpPr>
          <p:nvPr>
            <p:ph type="title"/>
          </p:nvPr>
        </p:nvSpPr>
        <p:spPr>
          <a:xfrm>
            <a:off x="913795" y="95416"/>
            <a:ext cx="10353762" cy="795130"/>
          </a:xfrm>
        </p:spPr>
        <p:txBody>
          <a:bodyPr/>
          <a:lstStyle/>
          <a:p>
            <a:r>
              <a:rPr lang="en-IN" dirty="0"/>
              <a:t>ABSTRACT</a:t>
            </a:r>
          </a:p>
        </p:txBody>
      </p:sp>
      <p:sp>
        <p:nvSpPr>
          <p:cNvPr id="3" name="Content Placeholder 2">
            <a:extLst>
              <a:ext uri="{FF2B5EF4-FFF2-40B4-BE49-F238E27FC236}">
                <a16:creationId xmlns:a16="http://schemas.microsoft.com/office/drawing/2014/main" id="{658ADA8F-4DA1-4F96-BBC7-5C2CEE337DCE}"/>
              </a:ext>
            </a:extLst>
          </p:cNvPr>
          <p:cNvSpPr>
            <a:spLocks noGrp="1"/>
          </p:cNvSpPr>
          <p:nvPr>
            <p:ph idx="1"/>
          </p:nvPr>
        </p:nvSpPr>
        <p:spPr>
          <a:xfrm>
            <a:off x="79513" y="1113184"/>
            <a:ext cx="11188044" cy="4587902"/>
          </a:xfrm>
        </p:spPr>
        <p:txBody>
          <a:bodyPr/>
          <a:lstStyle/>
          <a:p>
            <a:pPr marL="36900" indent="0">
              <a:buNone/>
            </a:pPr>
            <a:r>
              <a:rPr lang="en-IN" i="1" dirty="0">
                <a:solidFill>
                  <a:schemeClr val="accent1"/>
                </a:solidFill>
              </a:rPr>
              <a:t>Image segmentation and classification is more and more being of interest for computer vision and machine learning researchers. Many systems on the rise need accurate and efficient segmentation and recognition mechanisms. This demand coincides with the increase of computational capabilities of modern computer architectures and more effective algorithms for image recognition. The use of convolutional neural networks for the image classification and recognition allows building systems that enable automation in many industries. This article presents a system for classifying plastic waste, using convolutional neural networks. The problem of segregation of renewable waste is a big challenge for many countries around the world.</a:t>
            </a:r>
          </a:p>
          <a:p>
            <a:pPr marL="36900" indent="0">
              <a:buNone/>
            </a:pPr>
            <a:r>
              <a:rPr lang="en-IN" i="1" dirty="0">
                <a:solidFill>
                  <a:schemeClr val="accent1"/>
                </a:solidFill>
              </a:rPr>
              <a:t>                                    Apart from segregating waste using human hands, there are several methods for automatic segregation. The article proposes a system for classifying waste with the following classes:</a:t>
            </a:r>
            <a:r>
              <a:rPr lang="en-IN" i="1" dirty="0"/>
              <a:t> polyethylene</a:t>
            </a:r>
            <a:r>
              <a:rPr lang="en-IN" i="1" dirty="0">
                <a:solidFill>
                  <a:schemeClr val="accent1"/>
                </a:solidFill>
              </a:rPr>
              <a:t> </a:t>
            </a:r>
            <a:r>
              <a:rPr lang="en-IN" i="1" dirty="0"/>
              <a:t> terephthalate, high-density polyethylene, polypropylene and polystyrene. </a:t>
            </a:r>
            <a:r>
              <a:rPr lang="en-IN" i="1" dirty="0">
                <a:solidFill>
                  <a:schemeClr val="accent1"/>
                </a:solidFill>
              </a:rPr>
              <a:t> obtained results show that automatic waste classification, using image processing and artificial intelligence methods, allows building effective systems that operate in the real world.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9E19DC-2038-430F-89A9-F8A083BF1B0B}"/>
                  </a:ext>
                </a:extLst>
              </p14:cNvPr>
              <p14:cNvContentPartPr/>
              <p14:nvPr/>
            </p14:nvContentPartPr>
            <p14:xfrm>
              <a:off x="1504800" y="1994040"/>
              <a:ext cx="2178720" cy="451080"/>
            </p14:xfrm>
          </p:contentPart>
        </mc:Choice>
        <mc:Fallback xmlns="">
          <p:pic>
            <p:nvPicPr>
              <p:cNvPr id="4" name="Ink 3">
                <a:extLst>
                  <a:ext uri="{FF2B5EF4-FFF2-40B4-BE49-F238E27FC236}">
                    <a16:creationId xmlns:a16="http://schemas.microsoft.com/office/drawing/2014/main" id="{049E19DC-2038-430F-89A9-F8A083BF1B0B}"/>
                  </a:ext>
                </a:extLst>
              </p:cNvPr>
              <p:cNvPicPr/>
              <p:nvPr/>
            </p:nvPicPr>
            <p:blipFill>
              <a:blip r:embed="rId3"/>
              <a:stretch>
                <a:fillRect/>
              </a:stretch>
            </p:blipFill>
            <p:spPr>
              <a:xfrm>
                <a:off x="1495440" y="1984680"/>
                <a:ext cx="2197440" cy="469800"/>
              </a:xfrm>
              <a:prstGeom prst="rect">
                <a:avLst/>
              </a:prstGeom>
            </p:spPr>
          </p:pic>
        </mc:Fallback>
      </mc:AlternateContent>
    </p:spTree>
    <p:extLst>
      <p:ext uri="{BB962C8B-B14F-4D97-AF65-F5344CB8AC3E}">
        <p14:creationId xmlns:p14="http://schemas.microsoft.com/office/powerpoint/2010/main" val="379860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F396-00D2-473E-81CC-E7201DFC9B10}"/>
              </a:ext>
            </a:extLst>
          </p:cNvPr>
          <p:cNvSpPr>
            <a:spLocks noGrp="1"/>
          </p:cNvSpPr>
          <p:nvPr>
            <p:ph type="title"/>
          </p:nvPr>
        </p:nvSpPr>
        <p:spPr>
          <a:xfrm>
            <a:off x="913795" y="103367"/>
            <a:ext cx="10353762" cy="826936"/>
          </a:xfrm>
        </p:spPr>
        <p:txBody>
          <a:bodyPr/>
          <a:lstStyle/>
          <a:p>
            <a:r>
              <a:rPr lang="en-IN" dirty="0"/>
              <a:t>INTRODUCTION</a:t>
            </a:r>
          </a:p>
        </p:txBody>
      </p:sp>
      <p:sp>
        <p:nvSpPr>
          <p:cNvPr id="3" name="Content Placeholder 2">
            <a:extLst>
              <a:ext uri="{FF2B5EF4-FFF2-40B4-BE49-F238E27FC236}">
                <a16:creationId xmlns:a16="http://schemas.microsoft.com/office/drawing/2014/main" id="{81112709-95FD-419C-A65C-D69C3D58BD79}"/>
              </a:ext>
            </a:extLst>
          </p:cNvPr>
          <p:cNvSpPr>
            <a:spLocks noGrp="1"/>
          </p:cNvSpPr>
          <p:nvPr>
            <p:ph idx="1"/>
          </p:nvPr>
        </p:nvSpPr>
        <p:spPr>
          <a:xfrm>
            <a:off x="747423" y="993912"/>
            <a:ext cx="10241280" cy="3395207"/>
          </a:xfrm>
        </p:spPr>
        <p:txBody>
          <a:bodyPr>
            <a:normAutofit lnSpcReduction="10000"/>
          </a:bodyPr>
          <a:lstStyle/>
          <a:p>
            <a:pPr>
              <a:tabLst>
                <a:tab pos="72000" algn="l"/>
              </a:tabLst>
            </a:pPr>
            <a:r>
              <a:rPr lang="en-IN" sz="1970" i="1" dirty="0">
                <a:solidFill>
                  <a:schemeClr val="accent1"/>
                </a:solidFill>
              </a:rPr>
              <a:t>There is a need today for an effective waste management  since inaccurate waste disposal is a huge threat to the health of people and also to the environment. These effects can cause diseases to spread because of rodents,insects,and other pests that can cause gastrointestinal problems.</a:t>
            </a:r>
          </a:p>
          <a:p>
            <a:pPr>
              <a:tabLst>
                <a:tab pos="72000" algn="l"/>
              </a:tabLst>
            </a:pPr>
            <a:r>
              <a:rPr lang="en-IN" sz="1970" i="1" dirty="0">
                <a:solidFill>
                  <a:schemeClr val="accent1"/>
                </a:solidFill>
              </a:rPr>
              <a:t>Waste is anything that is unusable and unwanted.There is a great need for human to understand the types and how they can manage this waste properly</a:t>
            </a:r>
          </a:p>
          <a:p>
            <a:pPr>
              <a:tabLst>
                <a:tab pos="72000" algn="l"/>
              </a:tabLst>
            </a:pPr>
            <a:r>
              <a:rPr lang="en-IN" sz="1970" i="1" dirty="0">
                <a:solidFill>
                  <a:schemeClr val="accent1"/>
                </a:solidFill>
              </a:rPr>
              <a:t>Effective segregation of wastes means that less waste goes to landfill which makes it cheaper and better for people and the environment.</a:t>
            </a:r>
          </a:p>
          <a:p>
            <a:pPr>
              <a:tabLst>
                <a:tab pos="72000" algn="l"/>
              </a:tabLst>
            </a:pPr>
            <a:r>
              <a:rPr lang="en-IN" sz="1970" i="1" dirty="0">
                <a:solidFill>
                  <a:schemeClr val="accent1"/>
                </a:solidFill>
              </a:rPr>
              <a:t>It is also important  to segregate for public health.</a:t>
            </a:r>
          </a:p>
          <a:p>
            <a:pPr>
              <a:tabLst>
                <a:tab pos="72000" algn="l"/>
              </a:tabLst>
            </a:pPr>
            <a:r>
              <a:rPr lang="en-IN" sz="1970" i="1" dirty="0">
                <a:solidFill>
                  <a:schemeClr val="accent1"/>
                </a:solidFill>
              </a:rPr>
              <a:t>Therefore, it is very important to have a better knowledge about the waste classification.</a:t>
            </a:r>
          </a:p>
          <a:p>
            <a:pPr marL="36900" indent="0">
              <a:buNone/>
              <a:tabLst>
                <a:tab pos="72000" algn="l"/>
              </a:tabLst>
            </a:pPr>
            <a:endParaRPr lang="en-IN" sz="1970" i="1" dirty="0">
              <a:solidFill>
                <a:schemeClr val="accent1"/>
              </a:solidFill>
            </a:endParaRPr>
          </a:p>
          <a:p>
            <a:pPr marL="36900" indent="0">
              <a:buNone/>
              <a:tabLst>
                <a:tab pos="72000" algn="l"/>
              </a:tabLst>
            </a:pPr>
            <a:endParaRPr lang="en-IN" sz="1970" i="1" dirty="0">
              <a:solidFill>
                <a:schemeClr val="accent1"/>
              </a:solidFill>
            </a:endParaRPr>
          </a:p>
          <a:p>
            <a:pPr marL="36900" indent="0">
              <a:buNone/>
              <a:tabLst>
                <a:tab pos="72000" algn="l"/>
              </a:tabLst>
            </a:pPr>
            <a:endParaRPr lang="en-IN" sz="1970" i="1" dirty="0">
              <a:solidFill>
                <a:schemeClr val="accent1"/>
              </a:solidFill>
            </a:endParaRPr>
          </a:p>
        </p:txBody>
      </p:sp>
      <p:pic>
        <p:nvPicPr>
          <p:cNvPr id="1026" name="Picture 2" descr="Waste Classification Stock Illustrations – 115 Waste Classification Stock  Illustrations, Vectors &amp; Clipart - Dreamstime">
            <a:extLst>
              <a:ext uri="{FF2B5EF4-FFF2-40B4-BE49-F238E27FC236}">
                <a16:creationId xmlns:a16="http://schemas.microsoft.com/office/drawing/2014/main" id="{D5694455-4D64-46C5-9DA0-AF52D9998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444779"/>
            <a:ext cx="7620000" cy="230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07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B1C3-A0FE-4F5C-9328-5FB2AE320F49}"/>
              </a:ext>
            </a:extLst>
          </p:cNvPr>
          <p:cNvSpPr>
            <a:spLocks noGrp="1"/>
          </p:cNvSpPr>
          <p:nvPr>
            <p:ph type="title"/>
          </p:nvPr>
        </p:nvSpPr>
        <p:spPr>
          <a:xfrm>
            <a:off x="913795" y="79513"/>
            <a:ext cx="10353762" cy="987287"/>
          </a:xfrm>
        </p:spPr>
        <p:txBody>
          <a:bodyPr/>
          <a:lstStyle/>
          <a:p>
            <a:r>
              <a:rPr lang="en-IN" dirty="0"/>
              <a:t>PROBLEM</a:t>
            </a:r>
          </a:p>
        </p:txBody>
      </p:sp>
      <p:sp>
        <p:nvSpPr>
          <p:cNvPr id="3" name="Content Placeholder 2">
            <a:extLst>
              <a:ext uri="{FF2B5EF4-FFF2-40B4-BE49-F238E27FC236}">
                <a16:creationId xmlns:a16="http://schemas.microsoft.com/office/drawing/2014/main" id="{0E2F1627-E9D9-4DDE-8F7F-E128D80F79C0}"/>
              </a:ext>
            </a:extLst>
          </p:cNvPr>
          <p:cNvSpPr>
            <a:spLocks noGrp="1"/>
          </p:cNvSpPr>
          <p:nvPr>
            <p:ph idx="1"/>
          </p:nvPr>
        </p:nvSpPr>
        <p:spPr>
          <a:xfrm>
            <a:off x="166977" y="1216550"/>
            <a:ext cx="11100580" cy="4574650"/>
          </a:xfrm>
        </p:spPr>
        <p:txBody>
          <a:bodyPr/>
          <a:lstStyle/>
          <a:p>
            <a:pPr marL="36900" indent="0">
              <a:buNone/>
              <a:tabLst>
                <a:tab pos="72000" algn="l"/>
              </a:tabLst>
            </a:pPr>
            <a:r>
              <a:rPr lang="en-US" b="0" i="0" dirty="0">
                <a:solidFill>
                  <a:schemeClr val="accent1"/>
                </a:solidFill>
                <a:effectLst/>
                <a:latin typeface="Times New Roman" panose="02020603050405020304" pitchFamily="18" charset="0"/>
              </a:rPr>
              <a:t>The accumulation of solid waste in the urban area is becoming a great concern, and it would result in environmental pollution and may be hazardous to human health if it is not properly managed. It is important to have an advanced/intelligent waste management system to manage a variety of waste materials. </a:t>
            </a:r>
            <a:endParaRPr lang="en-IN" i="1" dirty="0">
              <a:solidFill>
                <a:schemeClr val="accent1"/>
              </a:solidFill>
            </a:endParaRPr>
          </a:p>
        </p:txBody>
      </p:sp>
      <p:pic>
        <p:nvPicPr>
          <p:cNvPr id="1026" name="Picture 2" descr="Week 2— Waste Classification. INTRODUCTION | by Dilaraiseri | bbm406f19 |  Medium">
            <a:extLst>
              <a:ext uri="{FF2B5EF4-FFF2-40B4-BE49-F238E27FC236}">
                <a16:creationId xmlns:a16="http://schemas.microsoft.com/office/drawing/2014/main" id="{9026E8EF-BC54-4DAA-8846-18E29AF5B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536466"/>
            <a:ext cx="6858000" cy="432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645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D793-818A-40CA-8FB8-9B8EDF6E84DF}"/>
              </a:ext>
            </a:extLst>
          </p:cNvPr>
          <p:cNvSpPr>
            <a:spLocks noGrp="1"/>
          </p:cNvSpPr>
          <p:nvPr>
            <p:ph type="title"/>
          </p:nvPr>
        </p:nvSpPr>
        <p:spPr>
          <a:xfrm>
            <a:off x="913795" y="182880"/>
            <a:ext cx="10353762" cy="883920"/>
          </a:xfrm>
        </p:spPr>
        <p:txBody>
          <a:bodyPr/>
          <a:lstStyle/>
          <a:p>
            <a:r>
              <a:rPr lang="en-IN" dirty="0"/>
              <a:t>SOLUTION</a:t>
            </a:r>
          </a:p>
        </p:txBody>
      </p:sp>
      <p:sp>
        <p:nvSpPr>
          <p:cNvPr id="3" name="Content Placeholder 2">
            <a:extLst>
              <a:ext uri="{FF2B5EF4-FFF2-40B4-BE49-F238E27FC236}">
                <a16:creationId xmlns:a16="http://schemas.microsoft.com/office/drawing/2014/main" id="{A4331BF7-D5A4-4CB8-8C11-A883212813AB}"/>
              </a:ext>
            </a:extLst>
          </p:cNvPr>
          <p:cNvSpPr>
            <a:spLocks noGrp="1"/>
          </p:cNvSpPr>
          <p:nvPr>
            <p:ph idx="1"/>
          </p:nvPr>
        </p:nvSpPr>
        <p:spPr>
          <a:xfrm>
            <a:off x="278296" y="1066800"/>
            <a:ext cx="11147728" cy="3155343"/>
          </a:xfrm>
        </p:spPr>
        <p:txBody>
          <a:bodyPr/>
          <a:lstStyle/>
          <a:p>
            <a:pPr marL="36900" indent="0">
              <a:buNone/>
              <a:tabLst>
                <a:tab pos="72000" algn="l"/>
              </a:tabLst>
            </a:pPr>
            <a:r>
              <a:rPr lang="en-US" b="0" i="0" dirty="0">
                <a:solidFill>
                  <a:schemeClr val="accent1"/>
                </a:solidFill>
                <a:effectLst/>
                <a:latin typeface="Times New Roman" panose="02020603050405020304" pitchFamily="18" charset="0"/>
              </a:rPr>
              <a:t>The present way of separating waste/garbage is the hand-picking method, whereby someone is employed to separate out the different objects/materials. The person, who separate waste, is prone to diseases due to the harmful substances in the garbage. With this in mind, it motivated us to develop an automated system which is able to sort the waste  and this system can take short time to sort the waste, and it will be more accurate in sorting than the manual way. With the system in place, the beneficial separated waste can still be recycled and converted to energy and fuel for the growth of the economy. The system that is developed for the separation of the accumulated waste is based on the combination of Convolutional Neural Network with recognition and classification</a:t>
            </a:r>
            <a:r>
              <a:rPr lang="en-US" b="0" i="0" dirty="0">
                <a:solidFill>
                  <a:srgbClr val="000000"/>
                </a:solidFill>
                <a:effectLst/>
                <a:latin typeface="Times New Roman" panose="02020603050405020304" pitchFamily="18" charset="0"/>
              </a:rPr>
              <a:t>.</a:t>
            </a:r>
          </a:p>
          <a:p>
            <a:pPr marL="36900" indent="0">
              <a:buNone/>
              <a:tabLst>
                <a:tab pos="72000" algn="l"/>
              </a:tabLst>
            </a:pPr>
            <a:r>
              <a:rPr lang="en-US" dirty="0">
                <a:solidFill>
                  <a:srgbClr val="000000"/>
                </a:solidFill>
                <a:effectLst/>
                <a:latin typeface="Times New Roman" panose="02020603050405020304" pitchFamily="18" charset="0"/>
              </a:rPr>
              <a:t>                                                      </a:t>
            </a:r>
            <a:endParaRPr lang="en-IN" dirty="0">
              <a:effectLst>
                <a:glow rad="139700">
                  <a:schemeClr val="accent1">
                    <a:alpha val="53000"/>
                  </a:schemeClr>
                </a:glow>
              </a:effectLst>
            </a:endParaRPr>
          </a:p>
        </p:txBody>
      </p:sp>
      <p:sp>
        <p:nvSpPr>
          <p:cNvPr id="4" name="TextBox 3">
            <a:extLst>
              <a:ext uri="{FF2B5EF4-FFF2-40B4-BE49-F238E27FC236}">
                <a16:creationId xmlns:a16="http://schemas.microsoft.com/office/drawing/2014/main" id="{7653766B-630C-41C7-BDA2-2AD260398368}"/>
              </a:ext>
            </a:extLst>
          </p:cNvPr>
          <p:cNvSpPr txBox="1"/>
          <p:nvPr/>
        </p:nvSpPr>
        <p:spPr>
          <a:xfrm>
            <a:off x="4039263" y="4293705"/>
            <a:ext cx="4770782" cy="461665"/>
          </a:xfrm>
          <a:prstGeom prst="rect">
            <a:avLst/>
          </a:prstGeom>
          <a:noFill/>
        </p:spPr>
        <p:txBody>
          <a:bodyPr wrap="square" rtlCol="0">
            <a:spAutoFit/>
            <a:scene3d>
              <a:camera prst="orthographicFront"/>
              <a:lightRig rig="threePt" dir="t"/>
            </a:scene3d>
            <a:sp3d>
              <a:bevelT w="0" h="88900"/>
            </a:sp3d>
          </a:bodyPr>
          <a:lstStyle/>
          <a:p>
            <a:r>
              <a:rPr lang="en-IN" sz="2400" i="1" dirty="0">
                <a:effectLst>
                  <a:glow rad="203200">
                    <a:schemeClr val="accent1">
                      <a:alpha val="47000"/>
                    </a:schemeClr>
                  </a:glow>
                </a:effectLst>
              </a:rPr>
              <a:t>Convolutional</a:t>
            </a:r>
            <a:r>
              <a:rPr lang="en-IN" sz="2400" dirty="0"/>
              <a:t> </a:t>
            </a:r>
            <a:r>
              <a:rPr lang="en-IN" sz="2400" i="1" dirty="0">
                <a:effectLst>
                  <a:glow rad="203200">
                    <a:schemeClr val="accent1">
                      <a:alpha val="40000"/>
                    </a:schemeClr>
                  </a:glow>
                </a:effectLst>
              </a:rPr>
              <a:t>Neural</a:t>
            </a:r>
            <a:r>
              <a:rPr lang="en-IN" sz="2400" dirty="0"/>
              <a:t> </a:t>
            </a:r>
            <a:r>
              <a:rPr lang="en-IN" sz="2400" i="1" dirty="0">
                <a:effectLst>
                  <a:glow rad="177800">
                    <a:schemeClr val="accent1">
                      <a:alpha val="40000"/>
                    </a:schemeClr>
                  </a:glow>
                </a:effectLst>
              </a:rPr>
              <a:t>Networks</a:t>
            </a:r>
          </a:p>
        </p:txBody>
      </p:sp>
    </p:spTree>
    <p:extLst>
      <p:ext uri="{BB962C8B-B14F-4D97-AF65-F5344CB8AC3E}">
        <p14:creationId xmlns:p14="http://schemas.microsoft.com/office/powerpoint/2010/main" val="82451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1E93-CE31-466E-852B-9C0DE9BACBCF}"/>
              </a:ext>
            </a:extLst>
          </p:cNvPr>
          <p:cNvSpPr>
            <a:spLocks noGrp="1"/>
          </p:cNvSpPr>
          <p:nvPr>
            <p:ph type="title"/>
          </p:nvPr>
        </p:nvSpPr>
        <p:spPr>
          <a:xfrm>
            <a:off x="1717481" y="159026"/>
            <a:ext cx="7633253" cy="1049572"/>
          </a:xfrm>
        </p:spPr>
        <p:style>
          <a:lnRef idx="1">
            <a:schemeClr val="dk1"/>
          </a:lnRef>
          <a:fillRef idx="2">
            <a:schemeClr val="dk1"/>
          </a:fillRef>
          <a:effectRef idx="1">
            <a:schemeClr val="dk1"/>
          </a:effectRef>
          <a:fontRef idx="minor">
            <a:schemeClr val="dk1"/>
          </a:fontRef>
        </p:style>
        <p:txBody>
          <a:bodyPr>
            <a:normAutofit/>
          </a:bodyPr>
          <a:lstStyle/>
          <a:p>
            <a:r>
              <a:rPr lang="en-IN" sz="2800" b="1" dirty="0"/>
              <a:t>CONVOLUTION</a:t>
            </a:r>
            <a:r>
              <a:rPr lang="en-IN" sz="2000" b="1" dirty="0"/>
              <a:t> </a:t>
            </a:r>
            <a:r>
              <a:rPr lang="en-IN" sz="2800" b="1" dirty="0"/>
              <a:t>NEURAL</a:t>
            </a:r>
            <a:r>
              <a:rPr lang="en-IN" sz="2000" b="1" dirty="0"/>
              <a:t> </a:t>
            </a:r>
            <a:r>
              <a:rPr lang="en-IN" sz="2800" b="1" dirty="0"/>
              <a:t>NETWORKS</a:t>
            </a:r>
          </a:p>
        </p:txBody>
      </p:sp>
      <p:sp>
        <p:nvSpPr>
          <p:cNvPr id="3" name="Content Placeholder 2">
            <a:extLst>
              <a:ext uri="{FF2B5EF4-FFF2-40B4-BE49-F238E27FC236}">
                <a16:creationId xmlns:a16="http://schemas.microsoft.com/office/drawing/2014/main" id="{9BA81589-DD4E-4550-93EC-F5AA226C6BAE}"/>
              </a:ext>
            </a:extLst>
          </p:cNvPr>
          <p:cNvSpPr>
            <a:spLocks noGrp="1"/>
          </p:cNvSpPr>
          <p:nvPr>
            <p:ph idx="1"/>
          </p:nvPr>
        </p:nvSpPr>
        <p:spPr>
          <a:xfrm>
            <a:off x="0" y="1343771"/>
            <a:ext cx="11267557" cy="4447430"/>
          </a:xfrm>
        </p:spPr>
        <p:txBody>
          <a:bodyPr/>
          <a:lstStyle/>
          <a:p>
            <a:pPr marL="36900" indent="0">
              <a:buNone/>
            </a:pPr>
            <a:r>
              <a:rPr lang="en-IN" dirty="0">
                <a:solidFill>
                  <a:schemeClr val="accent1"/>
                </a:solidFill>
              </a:rPr>
              <a:t>In </a:t>
            </a:r>
            <a:r>
              <a:rPr lang="en-IN" dirty="0">
                <a:solidFill>
                  <a:schemeClr val="accent2">
                    <a:lumMod val="50000"/>
                  </a:schemeClr>
                </a:solidFill>
              </a:rPr>
              <a:t>Deep Learning </a:t>
            </a:r>
            <a:r>
              <a:rPr lang="en-IN" dirty="0">
                <a:solidFill>
                  <a:schemeClr val="accent1"/>
                </a:solidFill>
              </a:rPr>
              <a:t>,a convolution neural network is a class of deep neural networks which has become in various tasks. It is mostly commonly applied to analyse the visual images.</a:t>
            </a:r>
          </a:p>
          <a:p>
            <a:pPr marL="36900" indent="0">
              <a:buNone/>
            </a:pPr>
            <a:r>
              <a:rPr lang="en-IN" dirty="0">
                <a:solidFill>
                  <a:schemeClr val="accent1"/>
                </a:solidFill>
              </a:rPr>
              <a:t>                                          CNN’s are regularized version of multilayer perceptrons.Multilayer perceptron's usually mean fully connected networks, that is each neuron in one layer is connected to all neurons in the next layer. Convolution networks were inspired by biological processes.</a:t>
            </a:r>
            <a:endParaRPr lang="en-IN" dirty="0">
              <a:solidFill>
                <a:schemeClr val="accent2">
                  <a:lumMod val="50000"/>
                </a:schemeClr>
              </a:solidFill>
            </a:endParaRPr>
          </a:p>
        </p:txBody>
      </p:sp>
      <p:pic>
        <p:nvPicPr>
          <p:cNvPr id="1026" name="Picture 2" descr="CNN with TensorFlow for Deep Learning Beginners – ConfusedCoders">
            <a:extLst>
              <a:ext uri="{FF2B5EF4-FFF2-40B4-BE49-F238E27FC236}">
                <a16:creationId xmlns:a16="http://schemas.microsoft.com/office/drawing/2014/main" id="{1E499F7E-CDDD-479E-B702-C41591D9A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40" y="3428999"/>
            <a:ext cx="11252649" cy="326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F108-5998-45D7-81B4-40077BD304C4}"/>
              </a:ext>
            </a:extLst>
          </p:cNvPr>
          <p:cNvSpPr>
            <a:spLocks noGrp="1"/>
          </p:cNvSpPr>
          <p:nvPr>
            <p:ph type="title"/>
          </p:nvPr>
        </p:nvSpPr>
        <p:spPr>
          <a:xfrm>
            <a:off x="1001259" y="151075"/>
            <a:ext cx="10353762" cy="1089328"/>
          </a:xfrm>
        </p:spPr>
        <p:style>
          <a:lnRef idx="1">
            <a:schemeClr val="dk1"/>
          </a:lnRef>
          <a:fillRef idx="2">
            <a:schemeClr val="dk1"/>
          </a:fillRef>
          <a:effectRef idx="1">
            <a:schemeClr val="dk1"/>
          </a:effectRef>
          <a:fontRef idx="minor">
            <a:schemeClr val="dk1"/>
          </a:fontRef>
        </p:style>
        <p:txBody>
          <a:bodyPr/>
          <a:lstStyle/>
          <a:p>
            <a:r>
              <a:rPr lang="en-IN" dirty="0">
                <a:solidFill>
                  <a:schemeClr val="bg2"/>
                </a:solidFill>
              </a:rPr>
              <a:t>APPLICATIONS OF </a:t>
            </a:r>
            <a:r>
              <a:rPr lang="en-IN" b="1" i="1" dirty="0">
                <a:solidFill>
                  <a:schemeClr val="bg2"/>
                </a:solidFill>
              </a:rPr>
              <a:t>CNN</a:t>
            </a:r>
          </a:p>
        </p:txBody>
      </p:sp>
      <p:sp>
        <p:nvSpPr>
          <p:cNvPr id="3" name="Content Placeholder 2">
            <a:extLst>
              <a:ext uri="{FF2B5EF4-FFF2-40B4-BE49-F238E27FC236}">
                <a16:creationId xmlns:a16="http://schemas.microsoft.com/office/drawing/2014/main" id="{3DF61E73-38CF-42FD-9BE0-999208CA7F45}"/>
              </a:ext>
            </a:extLst>
          </p:cNvPr>
          <p:cNvSpPr>
            <a:spLocks noGrp="1"/>
          </p:cNvSpPr>
          <p:nvPr>
            <p:ph idx="1"/>
          </p:nvPr>
        </p:nvSpPr>
        <p:spPr>
          <a:xfrm>
            <a:off x="270344" y="1486895"/>
            <a:ext cx="10997213" cy="4428682"/>
          </a:xfrm>
        </p:spPr>
        <p:txBody>
          <a:bodyPr/>
          <a:lstStyle/>
          <a:p>
            <a:r>
              <a:rPr lang="en-IN" dirty="0"/>
              <a:t>Image recognition</a:t>
            </a:r>
          </a:p>
          <a:p>
            <a:r>
              <a:rPr lang="en-IN" dirty="0"/>
              <a:t>Facial recognition</a:t>
            </a:r>
          </a:p>
          <a:p>
            <a:r>
              <a:rPr lang="en-IN" dirty="0"/>
              <a:t>Image Net Large Scale Visual Recognition</a:t>
            </a:r>
          </a:p>
          <a:p>
            <a:r>
              <a:rPr lang="en-IN" dirty="0"/>
              <a:t>Video recognition</a:t>
            </a:r>
          </a:p>
          <a:p>
            <a:r>
              <a:rPr lang="en-IN" dirty="0"/>
              <a:t>Medical image analysis</a:t>
            </a:r>
          </a:p>
          <a:p>
            <a:r>
              <a:rPr lang="en-IN" dirty="0"/>
              <a:t>Recommended system</a:t>
            </a:r>
          </a:p>
        </p:txBody>
      </p:sp>
    </p:spTree>
    <p:extLst>
      <p:ext uri="{BB962C8B-B14F-4D97-AF65-F5344CB8AC3E}">
        <p14:creationId xmlns:p14="http://schemas.microsoft.com/office/powerpoint/2010/main" val="330735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19D9-92AB-4722-8CB3-CE71ECD94AF7}"/>
              </a:ext>
            </a:extLst>
          </p:cNvPr>
          <p:cNvSpPr>
            <a:spLocks noGrp="1"/>
          </p:cNvSpPr>
          <p:nvPr>
            <p:ph type="title"/>
          </p:nvPr>
        </p:nvSpPr>
        <p:spPr>
          <a:xfrm>
            <a:off x="913795" y="95416"/>
            <a:ext cx="10353762" cy="906448"/>
          </a:xfrm>
        </p:spPr>
        <p:txBody>
          <a:bodyPr/>
          <a:lstStyle/>
          <a:p>
            <a:r>
              <a:rPr lang="en-IN" dirty="0"/>
              <a:t>SYSTEM DESIGNING</a:t>
            </a:r>
          </a:p>
        </p:txBody>
      </p:sp>
      <p:sp>
        <p:nvSpPr>
          <p:cNvPr id="3" name="Content Placeholder 2">
            <a:extLst>
              <a:ext uri="{FF2B5EF4-FFF2-40B4-BE49-F238E27FC236}">
                <a16:creationId xmlns:a16="http://schemas.microsoft.com/office/drawing/2014/main" id="{BE0B2083-DD6D-4763-A011-E3928428A51F}"/>
              </a:ext>
            </a:extLst>
          </p:cNvPr>
          <p:cNvSpPr>
            <a:spLocks noGrp="1"/>
          </p:cNvSpPr>
          <p:nvPr>
            <p:ph idx="1"/>
          </p:nvPr>
        </p:nvSpPr>
        <p:spPr>
          <a:xfrm>
            <a:off x="469127" y="938254"/>
            <a:ext cx="10798430" cy="4882101"/>
          </a:xfrm>
        </p:spPr>
        <p:txBody>
          <a:bodyPr>
            <a:normAutofit fontScale="92500" lnSpcReduction="10000"/>
          </a:bodyPr>
          <a:lstStyle/>
          <a:p>
            <a:r>
              <a:rPr lang="en-IN" dirty="0">
                <a:solidFill>
                  <a:schemeClr val="accent1"/>
                </a:solidFill>
              </a:rPr>
              <a:t>Jupyter Notebook Environment</a:t>
            </a:r>
          </a:p>
          <a:p>
            <a:r>
              <a:rPr lang="en-IN" dirty="0">
                <a:solidFill>
                  <a:schemeClr val="accent1"/>
                </a:solidFill>
              </a:rPr>
              <a:t>Spyder Ide</a:t>
            </a:r>
          </a:p>
          <a:p>
            <a:r>
              <a:rPr lang="en-IN" dirty="0">
                <a:solidFill>
                  <a:schemeClr val="accent1"/>
                </a:solidFill>
              </a:rPr>
              <a:t>Machine Learning Algorithms</a:t>
            </a:r>
          </a:p>
          <a:p>
            <a:r>
              <a:rPr lang="en-IN" dirty="0">
                <a:solidFill>
                  <a:schemeClr val="accent1"/>
                </a:solidFill>
              </a:rPr>
              <a:t>Python</a:t>
            </a:r>
          </a:p>
          <a:p>
            <a:r>
              <a:rPr lang="en-IN" dirty="0">
                <a:solidFill>
                  <a:schemeClr val="accent1"/>
                </a:solidFill>
              </a:rPr>
              <a:t>Flask</a:t>
            </a:r>
          </a:p>
          <a:p>
            <a:pPr marL="36900" indent="0">
              <a:buNone/>
            </a:pPr>
            <a:r>
              <a:rPr lang="en-IN" dirty="0"/>
              <a:t>           </a:t>
            </a:r>
            <a:r>
              <a:rPr lang="en-IN" dirty="0">
                <a:solidFill>
                  <a:schemeClr val="accent1"/>
                </a:solidFill>
              </a:rPr>
              <a:t>We have developed this Garbage classification model by using the Python language which is a interpreted and high level programming language and using the Machine Learning algorithms for coding we used Jupyter Notebook environment of the Anaconda distributions and the Spyder, it is an integrated programming in the Python language.</a:t>
            </a:r>
          </a:p>
          <a:p>
            <a:pPr marL="36900" indent="0">
              <a:buNone/>
            </a:pPr>
            <a:r>
              <a:rPr lang="en-IN" dirty="0">
                <a:solidFill>
                  <a:schemeClr val="accent1"/>
                </a:solidFill>
              </a:rPr>
              <a:t>                    For creating an user interface for the prediction we used the Flask. It is a micro web framework written Python. It is classified as Microframework because it does not require particular tools or libraries. It has no database abstraction layer, form validation, or any other components where pre existing third-party. Libraries provide common functions, and a scripting language to create a web page is HTML by creating the templates to use in the functions of the Flask and HTML.</a:t>
            </a:r>
          </a:p>
        </p:txBody>
      </p:sp>
    </p:spTree>
    <p:extLst>
      <p:ext uri="{BB962C8B-B14F-4D97-AF65-F5344CB8AC3E}">
        <p14:creationId xmlns:p14="http://schemas.microsoft.com/office/powerpoint/2010/main" val="2475106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689</TotalTime>
  <Words>994</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Calisto MT</vt:lpstr>
      <vt:lpstr>Times New Roman</vt:lpstr>
      <vt:lpstr>Wingdings 2</vt:lpstr>
      <vt:lpstr>Slate</vt:lpstr>
      <vt:lpstr>Garbage Classification</vt:lpstr>
      <vt:lpstr>TEAM-20</vt:lpstr>
      <vt:lpstr>ABSTRACT</vt:lpstr>
      <vt:lpstr>INTRODUCTION</vt:lpstr>
      <vt:lpstr>PROBLEM</vt:lpstr>
      <vt:lpstr>SOLUTION</vt:lpstr>
      <vt:lpstr>CONVOLUTION NEURAL NETWORKS</vt:lpstr>
      <vt:lpstr>APPLICATIONS OF CNN</vt:lpstr>
      <vt:lpstr>SYSTEM DESIGNING</vt:lpstr>
      <vt:lpstr>ADVANTAGES AND DISADVANTAGES</vt:lpstr>
      <vt:lpstr>BLOCK DIAGRAM</vt:lpstr>
      <vt:lpstr>RESULT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Classification</dc:title>
  <dc:creator>srilekha gade</dc:creator>
  <cp:lastModifiedBy>srilekha gade</cp:lastModifiedBy>
  <cp:revision>42</cp:revision>
  <dcterms:created xsi:type="dcterms:W3CDTF">2020-08-30T12:36:55Z</dcterms:created>
  <dcterms:modified xsi:type="dcterms:W3CDTF">2020-09-01T17:05:27Z</dcterms:modified>
</cp:coreProperties>
</file>